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CEE7"/>
    <a:srgbClr val="B71E42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The </a:t>
            </a:r>
            <a:r>
              <a:rPr lang="hu-HU" dirty="0" err="1"/>
              <a:t>richest</a:t>
            </a:r>
            <a:r>
              <a:rPr lang="hu-HU" dirty="0"/>
              <a:t> </a:t>
            </a:r>
            <a:r>
              <a:rPr lang="hu-HU" dirty="0" err="1"/>
              <a:t>women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world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Made </a:t>
            </a:r>
            <a:r>
              <a:rPr lang="hu-HU" dirty="0" err="1"/>
              <a:t>by</a:t>
            </a:r>
            <a:r>
              <a:rPr lang="hu-HU" dirty="0"/>
              <a:t>: </a:t>
            </a:r>
            <a:r>
              <a:rPr lang="hu-HU" b="1" dirty="0" err="1"/>
              <a:t>réka</a:t>
            </a:r>
            <a:r>
              <a:rPr lang="hu-HU" b="1" dirty="0"/>
              <a:t> </a:t>
            </a:r>
            <a:r>
              <a:rPr lang="hu-HU" b="1" dirty="0" err="1"/>
              <a:t>gótzy</a:t>
            </a:r>
            <a:r>
              <a:rPr lang="hu-HU" dirty="0"/>
              <a:t>, </a:t>
            </a:r>
            <a:r>
              <a:rPr lang="hu-HU" b="1" dirty="0" err="1"/>
              <a:t>benedek</a:t>
            </a:r>
            <a:r>
              <a:rPr lang="hu-HU" b="1" dirty="0"/>
              <a:t> </a:t>
            </a:r>
            <a:r>
              <a:rPr lang="hu-HU" b="1" dirty="0" err="1"/>
              <a:t>bogárdi</a:t>
            </a:r>
            <a:r>
              <a:rPr lang="hu-HU" b="1" dirty="0"/>
              <a:t> </a:t>
            </a:r>
            <a:r>
              <a:rPr lang="hu-HU" dirty="0"/>
              <a:t>and </a:t>
            </a:r>
            <a:r>
              <a:rPr lang="hu-HU" b="1" dirty="0" err="1"/>
              <a:t>máté</a:t>
            </a:r>
            <a:r>
              <a:rPr lang="hu-HU" b="1" dirty="0"/>
              <a:t> </a:t>
            </a:r>
            <a:r>
              <a:rPr lang="hu-HU" b="1" dirty="0" err="1"/>
              <a:t>auer</a:t>
            </a:r>
            <a:endParaRPr lang="hu-HU" b="1" dirty="0"/>
          </a:p>
          <a:p>
            <a:r>
              <a:rPr lang="hu-HU" b="1"/>
              <a:t>Group 8/1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059671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1954" y="584564"/>
            <a:ext cx="659854" cy="542143"/>
          </a:xfrm>
        </p:spPr>
        <p:txBody>
          <a:bodyPr/>
          <a:lstStyle/>
          <a:p>
            <a:r>
              <a:rPr lang="hu-HU" dirty="0">
                <a:solidFill>
                  <a:srgbClr val="B71E42"/>
                </a:solidFill>
              </a:rPr>
              <a:t>2.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Alice Walton is the only daughter of Walmart founder Sam Walton.</a:t>
            </a:r>
          </a:p>
          <a:p>
            <a:r>
              <a:rPr lang="en-US" dirty="0"/>
              <a:t>She has focused on curating art, rather than working for Walmart like her siblings, Rob and Jim.</a:t>
            </a:r>
          </a:p>
          <a:p>
            <a:r>
              <a:rPr lang="en-US" dirty="0"/>
              <a:t>In 2011 she opened the Crystal Bridges Museum of American Art in her hometown, Bentonville, Arkansas.</a:t>
            </a:r>
          </a:p>
          <a:p>
            <a:r>
              <a:rPr lang="en-US" dirty="0"/>
              <a:t>Crystal Bridges features works from the likes of Andy Warhol, Norman Rockwell and Mark Rothko.</a:t>
            </a:r>
          </a:p>
          <a:p>
            <a:r>
              <a:rPr lang="en-US" dirty="0"/>
              <a:t>She and brother Jim are spearheading a program that will issue $300 million in bonds to help charter schools invest in facilities.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496"/>
            <a:ext cx="2782229" cy="106837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21881" y="311099"/>
            <a:ext cx="343315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900" b="1" dirty="0">
                <a:solidFill>
                  <a:srgbClr val="4FCEE7"/>
                </a:solidFill>
              </a:rPr>
              <a:t>ALICE WALTON</a:t>
            </a:r>
            <a:endParaRPr lang="hu-HU" sz="2900" dirty="0">
              <a:solidFill>
                <a:srgbClr val="4FCEE7"/>
              </a:solidFill>
            </a:endParaRPr>
          </a:p>
          <a:p>
            <a:endParaRPr lang="hu-HU" dirty="0"/>
          </a:p>
        </p:txBody>
      </p:sp>
      <p:pic>
        <p:nvPicPr>
          <p:cNvPr id="6" name="Picture 2" descr="Close-up Flag of Usa Ripples című (100% jogdíjmentes) stockvideó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21" y="1126952"/>
            <a:ext cx="1177740" cy="66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thumbor.forbes.com/thumbor/fit-in/416x416/filters%3Aformat%28jpg%29/https%3A%2F%2Fspecials-images.forbesimg.com%2Fimageserve%2F5c7ef270a7ea434b351bca52%2F0x0.jpg%3Fbackground%3D000000%26cropX1%3D361%26cropX2%3D837%26cropY1%3D244%26cropY2%3D7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11" y="-7046"/>
            <a:ext cx="1312338" cy="17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3397686" y="803235"/>
            <a:ext cx="324159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900" b="1" dirty="0">
                <a:solidFill>
                  <a:srgbClr val="333333"/>
                </a:solidFill>
                <a:latin typeface="Gotham Narrow Black" pitchFamily="50" charset="0"/>
              </a:rPr>
              <a:t>$54.1 BILLION</a:t>
            </a:r>
            <a:endParaRPr lang="hu-HU" sz="2900" dirty="0">
              <a:latin typeface="Gotham Narrow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74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5452" y="469860"/>
            <a:ext cx="7746652" cy="384201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4FCEE7"/>
                </a:solidFill>
              </a:rPr>
              <a:t>FRANCOISE BETTENCOURT MEYERS &amp; FAMILY</a:t>
            </a:r>
            <a:br>
              <a:rPr lang="hu-HU" sz="3600" dirty="0">
                <a:solidFill>
                  <a:srgbClr val="4FCEE7"/>
                </a:solidFill>
              </a:rPr>
            </a:br>
            <a:endParaRPr lang="hu-HU" sz="3600" dirty="0">
              <a:solidFill>
                <a:srgbClr val="4FCEE7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Francoise Bettencourt Meyers is the richest woman in the world and the granddaughter of </a:t>
            </a:r>
            <a:r>
              <a:rPr lang="en-US" dirty="0" err="1"/>
              <a:t>L'Oreal's</a:t>
            </a:r>
            <a:r>
              <a:rPr lang="en-US" dirty="0"/>
              <a:t> founder.</a:t>
            </a:r>
          </a:p>
          <a:p>
            <a:r>
              <a:rPr lang="en-US" dirty="0"/>
              <a:t>Bettencourt Meyers and her family own 33% of </a:t>
            </a:r>
            <a:r>
              <a:rPr lang="en-US" dirty="0" err="1"/>
              <a:t>L'Oreal</a:t>
            </a:r>
            <a:r>
              <a:rPr lang="en-US" dirty="0"/>
              <a:t> stock, which recorded its best sales growth in more than a decade in 2019.</a:t>
            </a:r>
          </a:p>
          <a:p>
            <a:r>
              <a:rPr lang="en-US" dirty="0"/>
              <a:t>She has served on </a:t>
            </a:r>
            <a:r>
              <a:rPr lang="en-US" dirty="0" err="1"/>
              <a:t>L'Oreal's</a:t>
            </a:r>
            <a:r>
              <a:rPr lang="en-US" dirty="0"/>
              <a:t> board since 1997 and is chairwoman of the family holding company.</a:t>
            </a:r>
          </a:p>
          <a:p>
            <a:r>
              <a:rPr lang="en-US" dirty="0"/>
              <a:t>She became France's reigning </a:t>
            </a:r>
            <a:r>
              <a:rPr lang="en-US" dirty="0" err="1"/>
              <a:t>L'Oreal</a:t>
            </a:r>
            <a:r>
              <a:rPr lang="en-US" dirty="0"/>
              <a:t> Heiress in 2017 when her mother Liliane Bettencourt, then the world's richest woman, died at age 94.</a:t>
            </a:r>
          </a:p>
          <a:p>
            <a:r>
              <a:rPr lang="en-US" dirty="0"/>
              <a:t>Bettencourt Meyers serves as the president of her family's philanthropic foundation, which encourages French progress in the sciences and arts.</a:t>
            </a:r>
          </a:p>
          <a:p>
            <a:r>
              <a:rPr lang="en-US" dirty="0" err="1"/>
              <a:t>Togther</a:t>
            </a:r>
            <a:r>
              <a:rPr lang="en-US" dirty="0"/>
              <a:t>, </a:t>
            </a:r>
            <a:r>
              <a:rPr lang="en-US" dirty="0" err="1"/>
              <a:t>L'Oreal</a:t>
            </a:r>
            <a:r>
              <a:rPr lang="en-US" dirty="0"/>
              <a:t> and the Bettencourt Meyers family agreed to donate $226 million to repair Notre Dame cathedral following the April 2019 fire.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496"/>
            <a:ext cx="2782229" cy="106837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238597" y="392657"/>
            <a:ext cx="66501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900" dirty="0">
                <a:solidFill>
                  <a:srgbClr val="B71E42"/>
                </a:solidFill>
              </a:rPr>
              <a:t>1.</a:t>
            </a:r>
          </a:p>
        </p:txBody>
      </p:sp>
      <p:pic>
        <p:nvPicPr>
          <p:cNvPr id="6" name="Picture 2" descr="Fájl:Flag of France.svg –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18" y="1122503"/>
            <a:ext cx="1189119" cy="66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5488778" y="853198"/>
            <a:ext cx="292370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900" b="1" dirty="0">
                <a:latin typeface="Gotham Narrow Black" pitchFamily="50" charset="0"/>
              </a:rPr>
              <a:t>$57.2 BILLION</a:t>
            </a:r>
            <a:endParaRPr lang="hu-HU" sz="2900" dirty="0">
              <a:latin typeface="Gotham Narrow Black" pitchFamily="50" charset="0"/>
            </a:endParaRPr>
          </a:p>
        </p:txBody>
      </p:sp>
      <p:pic>
        <p:nvPicPr>
          <p:cNvPr id="8" name="Picture 4" descr="https://thumbor.forbes.com/thumbor/fit-in/416x416/filters%3Aformat%28jpg%29/https%3A%2F%2Fspecials-images.forbesimg.com%2Fimageserve%2F5c7d7762a7ea434b351ba01b%2F0x0.jpg%3Fbackground%3D000000%26cropX1%3D21%26cropX2%3D3287%26cropY1%3D0%26cropY2%3D32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11" y="-18423"/>
            <a:ext cx="1312339" cy="180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8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B71E42"/>
                </a:solidFill>
              </a:rPr>
              <a:t>10.</a:t>
            </a:r>
            <a:br>
              <a:rPr lang="hu-HU" dirty="0">
                <a:solidFill>
                  <a:srgbClr val="4FCEE7"/>
                </a:solidFill>
              </a:rPr>
            </a:br>
            <a:r>
              <a:rPr lang="hu-HU" b="1" dirty="0">
                <a:solidFill>
                  <a:srgbClr val="4FCEE7"/>
                </a:solidFill>
              </a:rPr>
              <a:t>GINA RINEHART   </a:t>
            </a:r>
            <a:r>
              <a:rPr lang="hu-HU" dirty="0">
                <a:latin typeface="Gotham Narrow Black" pitchFamily="50" charset="0"/>
              </a:rPr>
              <a:t>$13.1 BILLION</a:t>
            </a:r>
            <a:br>
              <a:rPr lang="hu-HU" dirty="0">
                <a:latin typeface="Gotham Narrow Black" pitchFamily="50" charset="0"/>
              </a:rPr>
            </a:br>
            <a:br>
              <a:rPr lang="hu-HU" dirty="0">
                <a:latin typeface="Gotham Narrow Black" pitchFamily="50" charset="0"/>
              </a:rPr>
            </a:br>
            <a:endParaRPr lang="hu-HU" dirty="0">
              <a:latin typeface="Gotham Narrow Black" pitchFamily="50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Australia's richest citizen built her wealth on iron ore.</a:t>
            </a:r>
          </a:p>
          <a:p>
            <a:r>
              <a:rPr lang="en-US" dirty="0"/>
              <a:t>In May 2019, a high court ruled that her longtime litigation with two of her children and Wright Prospecting could be settled behind closed doors.</a:t>
            </a:r>
          </a:p>
          <a:p>
            <a:r>
              <a:rPr lang="en-US" dirty="0"/>
              <a:t>The daughter of high profile iron-ore explorer Lang Hancock, Gina took her late father's bankrupted estate and rebuilt it into something much larger.</a:t>
            </a:r>
          </a:p>
          <a:p>
            <a:r>
              <a:rPr lang="en-US" dirty="0"/>
              <a:t>The biggest piece of her fortune comes from the Roy Hill mining project, which started shipments to Asia in 2015.</a:t>
            </a:r>
          </a:p>
          <a:p>
            <a:r>
              <a:rPr lang="en-US" dirty="0"/>
              <a:t>The mining magnate is also Australia's third-largest cattle producer, with a portfolio of properties across the country.</a:t>
            </a:r>
          </a:p>
          <a:p>
            <a:r>
              <a:rPr lang="en-US" dirty="0"/>
              <a:t>Since 2010 Rinehart has been actively promoting the cause of development of Australia's north and has spoken, written articles and published a book on this topic.</a:t>
            </a:r>
            <a:endParaRPr lang="hu-HU" dirty="0"/>
          </a:p>
        </p:txBody>
      </p:sp>
      <p:pic>
        <p:nvPicPr>
          <p:cNvPr id="1030" name="Picture 6" descr="Animated Flag of Australia - című (100% jogdíjmentes) stockvideó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321" y="1122217"/>
            <a:ext cx="1175900" cy="66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na Rinehart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16" y="0"/>
            <a:ext cx="1312338" cy="178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58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B71E42"/>
                </a:solidFill>
              </a:rPr>
              <a:t>9.</a:t>
            </a:r>
            <a:br>
              <a:rPr lang="hu-HU" dirty="0">
                <a:solidFill>
                  <a:srgbClr val="4FCEE7"/>
                </a:solidFill>
              </a:rPr>
            </a:br>
            <a:r>
              <a:rPr lang="hu-HU" b="1" dirty="0">
                <a:solidFill>
                  <a:srgbClr val="4FCEE7"/>
                </a:solidFill>
              </a:rPr>
              <a:t>ZHONG HUIJUAN   </a:t>
            </a:r>
            <a:r>
              <a:rPr lang="hu-HU" dirty="0">
                <a:latin typeface="Gotham Narrow Black" pitchFamily="50" charset="0"/>
              </a:rPr>
              <a:t>$14.6 BILLION</a:t>
            </a:r>
            <a:br>
              <a:rPr lang="hu-HU" dirty="0"/>
            </a:br>
            <a:br>
              <a:rPr lang="hu-HU" dirty="0">
                <a:solidFill>
                  <a:srgbClr val="4FCEE7"/>
                </a:solidFill>
              </a:rPr>
            </a:br>
            <a:endParaRPr lang="hu-HU" dirty="0">
              <a:solidFill>
                <a:srgbClr val="4FCEE7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Zhong</a:t>
            </a:r>
            <a:r>
              <a:rPr lang="hu-HU" dirty="0"/>
              <a:t> </a:t>
            </a:r>
            <a:r>
              <a:rPr lang="hu-HU" dirty="0" err="1"/>
              <a:t>Huijuan</a:t>
            </a:r>
            <a:r>
              <a:rPr lang="hu-HU" dirty="0"/>
              <a:t> </a:t>
            </a:r>
            <a:r>
              <a:rPr lang="hu-HU" dirty="0" err="1"/>
              <a:t>chairs</a:t>
            </a:r>
            <a:r>
              <a:rPr lang="hu-HU" dirty="0"/>
              <a:t> </a:t>
            </a:r>
            <a:r>
              <a:rPr lang="hu-HU" dirty="0" err="1"/>
              <a:t>Chinese</a:t>
            </a:r>
            <a:r>
              <a:rPr lang="hu-HU" dirty="0"/>
              <a:t> </a:t>
            </a:r>
            <a:r>
              <a:rPr lang="hu-HU" dirty="0" err="1"/>
              <a:t>drugmaker</a:t>
            </a:r>
            <a:r>
              <a:rPr lang="hu-HU" dirty="0"/>
              <a:t> </a:t>
            </a:r>
            <a:r>
              <a:rPr lang="hu-HU" dirty="0" err="1"/>
              <a:t>Hansoh</a:t>
            </a:r>
            <a:r>
              <a:rPr lang="hu-HU" dirty="0"/>
              <a:t> </a:t>
            </a:r>
            <a:r>
              <a:rPr lang="hu-HU" dirty="0" err="1"/>
              <a:t>Pharmaceutical</a:t>
            </a:r>
            <a:r>
              <a:rPr lang="hu-HU" dirty="0"/>
              <a:t>,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produces</a:t>
            </a:r>
            <a:r>
              <a:rPr lang="hu-HU" dirty="0"/>
              <a:t> </a:t>
            </a:r>
            <a:r>
              <a:rPr lang="hu-HU" dirty="0" err="1"/>
              <a:t>oncology</a:t>
            </a:r>
            <a:r>
              <a:rPr lang="hu-HU" dirty="0"/>
              <a:t>, </a:t>
            </a:r>
            <a:r>
              <a:rPr lang="hu-HU" dirty="0" err="1"/>
              <a:t>psychoactive</a:t>
            </a:r>
            <a:r>
              <a:rPr lang="hu-HU" dirty="0"/>
              <a:t>, </a:t>
            </a:r>
            <a:r>
              <a:rPr lang="hu-HU" dirty="0" err="1"/>
              <a:t>antidiabetic</a:t>
            </a:r>
            <a:r>
              <a:rPr lang="hu-HU" dirty="0"/>
              <a:t> and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drugs</a:t>
            </a:r>
            <a:r>
              <a:rPr lang="hu-HU" dirty="0"/>
              <a:t>.</a:t>
            </a:r>
          </a:p>
          <a:p>
            <a:r>
              <a:rPr lang="hu-HU" dirty="0" err="1"/>
              <a:t>Zhong's</a:t>
            </a:r>
            <a:r>
              <a:rPr lang="hu-HU" dirty="0"/>
              <a:t> </a:t>
            </a:r>
            <a:r>
              <a:rPr lang="hu-HU" dirty="0" err="1"/>
              <a:t>husband</a:t>
            </a:r>
            <a:r>
              <a:rPr lang="hu-HU" dirty="0"/>
              <a:t>, Sun </a:t>
            </a:r>
            <a:r>
              <a:rPr lang="hu-HU" dirty="0" err="1"/>
              <a:t>Piaoyang</a:t>
            </a:r>
            <a:r>
              <a:rPr lang="hu-HU" dirty="0"/>
              <a:t>, is </a:t>
            </a:r>
            <a:r>
              <a:rPr lang="hu-HU" dirty="0" err="1"/>
              <a:t>also</a:t>
            </a:r>
            <a:r>
              <a:rPr lang="hu-HU" dirty="0"/>
              <a:t> a </a:t>
            </a:r>
            <a:r>
              <a:rPr lang="hu-HU" dirty="0" err="1"/>
              <a:t>pharmaceuticals</a:t>
            </a:r>
            <a:r>
              <a:rPr lang="hu-HU" dirty="0"/>
              <a:t> </a:t>
            </a:r>
            <a:r>
              <a:rPr lang="hu-HU" dirty="0" err="1"/>
              <a:t>billionaire</a:t>
            </a:r>
            <a:r>
              <a:rPr lang="hu-HU" dirty="0"/>
              <a:t> and </a:t>
            </a:r>
            <a:r>
              <a:rPr lang="hu-HU" dirty="0" err="1"/>
              <a:t>leads</a:t>
            </a:r>
            <a:r>
              <a:rPr lang="hu-HU" dirty="0"/>
              <a:t> </a:t>
            </a:r>
            <a:r>
              <a:rPr lang="hu-HU" dirty="0" err="1"/>
              <a:t>Shanghai-listed</a:t>
            </a:r>
            <a:r>
              <a:rPr lang="hu-HU" dirty="0"/>
              <a:t> </a:t>
            </a:r>
            <a:r>
              <a:rPr lang="hu-HU" dirty="0" err="1"/>
              <a:t>Jiangsu</a:t>
            </a:r>
            <a:r>
              <a:rPr lang="hu-HU" dirty="0"/>
              <a:t> </a:t>
            </a:r>
            <a:r>
              <a:rPr lang="hu-HU" dirty="0" err="1"/>
              <a:t>Hengrui</a:t>
            </a:r>
            <a:r>
              <a:rPr lang="hu-HU" dirty="0"/>
              <a:t> </a:t>
            </a:r>
            <a:r>
              <a:rPr lang="hu-HU" dirty="0" err="1"/>
              <a:t>Medicine</a:t>
            </a:r>
            <a:r>
              <a:rPr lang="hu-HU" dirty="0"/>
              <a:t>.</a:t>
            </a:r>
          </a:p>
          <a:p>
            <a:r>
              <a:rPr lang="hu-HU" dirty="0" err="1"/>
              <a:t>Zhong</a:t>
            </a:r>
            <a:r>
              <a:rPr lang="hu-HU" dirty="0"/>
              <a:t> </a:t>
            </a:r>
            <a:r>
              <a:rPr lang="hu-HU" dirty="0" err="1"/>
              <a:t>owns</a:t>
            </a:r>
            <a:r>
              <a:rPr lang="hu-HU" dirty="0"/>
              <a:t> over </a:t>
            </a:r>
            <a:r>
              <a:rPr lang="hu-HU" dirty="0" err="1"/>
              <a:t>three</a:t>
            </a:r>
            <a:r>
              <a:rPr lang="hu-HU" dirty="0"/>
              <a:t> </a:t>
            </a:r>
            <a:r>
              <a:rPr lang="hu-HU" dirty="0" err="1"/>
              <a:t>quarters</a:t>
            </a:r>
            <a:r>
              <a:rPr lang="hu-HU" dirty="0"/>
              <a:t> of </a:t>
            </a:r>
            <a:r>
              <a:rPr lang="hu-HU" dirty="0" err="1"/>
              <a:t>Hansoh</a:t>
            </a:r>
            <a:r>
              <a:rPr lang="hu-HU" dirty="0"/>
              <a:t> </a:t>
            </a:r>
            <a:r>
              <a:rPr lang="hu-HU" dirty="0" err="1"/>
              <a:t>Pharmaceutical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their</a:t>
            </a:r>
            <a:r>
              <a:rPr lang="hu-HU" dirty="0"/>
              <a:t> </a:t>
            </a:r>
            <a:r>
              <a:rPr lang="hu-HU" dirty="0" err="1"/>
              <a:t>daughter</a:t>
            </a:r>
            <a:r>
              <a:rPr lang="hu-HU" dirty="0"/>
              <a:t>, Sun </a:t>
            </a:r>
            <a:r>
              <a:rPr lang="hu-HU" dirty="0" err="1"/>
              <a:t>Yuan</a:t>
            </a:r>
            <a:r>
              <a:rPr lang="hu-HU" dirty="0"/>
              <a:t>.</a:t>
            </a:r>
          </a:p>
          <a:p>
            <a:r>
              <a:rPr lang="hu-HU" dirty="0" err="1"/>
              <a:t>Headquartered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Chinese</a:t>
            </a:r>
            <a:r>
              <a:rPr lang="hu-HU" dirty="0"/>
              <a:t> </a:t>
            </a:r>
            <a:r>
              <a:rPr lang="hu-HU" dirty="0" err="1"/>
              <a:t>coastal</a:t>
            </a:r>
            <a:r>
              <a:rPr lang="hu-HU" dirty="0"/>
              <a:t> city of </a:t>
            </a:r>
            <a:r>
              <a:rPr lang="hu-HU" dirty="0" err="1"/>
              <a:t>Lianyungang</a:t>
            </a:r>
            <a:r>
              <a:rPr lang="hu-HU" dirty="0"/>
              <a:t>, </a:t>
            </a:r>
            <a:r>
              <a:rPr lang="hu-HU" dirty="0" err="1"/>
              <a:t>Hansoh</a:t>
            </a:r>
            <a:r>
              <a:rPr lang="hu-HU" dirty="0"/>
              <a:t> </a:t>
            </a:r>
            <a:r>
              <a:rPr lang="hu-HU" dirty="0" err="1"/>
              <a:t>went</a:t>
            </a:r>
            <a:r>
              <a:rPr lang="hu-HU" dirty="0"/>
              <a:t>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Hong Kong Stock Exchange in </a:t>
            </a:r>
            <a:r>
              <a:rPr lang="hu-HU" dirty="0" err="1"/>
              <a:t>June</a:t>
            </a:r>
            <a:r>
              <a:rPr lang="hu-HU" dirty="0"/>
              <a:t> 2019.</a:t>
            </a:r>
          </a:p>
          <a:p>
            <a:endParaRPr lang="hu-HU" dirty="0"/>
          </a:p>
        </p:txBody>
      </p:sp>
      <p:pic>
        <p:nvPicPr>
          <p:cNvPr id="7" name="Picture 6" descr="How China added another 1.4 Billion Low-Cost Offshore Worker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31" y="1105592"/>
            <a:ext cx="1177740" cy="66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Zhong Huij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16" y="-1467"/>
            <a:ext cx="1312337" cy="17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64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51578" y="777483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rgbClr val="B71E42"/>
                </a:solidFill>
              </a:rPr>
              <a:t>8.</a:t>
            </a:r>
            <a:br>
              <a:rPr lang="hu-HU" b="1" dirty="0">
                <a:solidFill>
                  <a:srgbClr val="4FCEE7"/>
                </a:solidFill>
              </a:rPr>
            </a:br>
            <a:r>
              <a:rPr lang="hu-HU" sz="2700" b="1" dirty="0">
                <a:solidFill>
                  <a:srgbClr val="4FCEE7"/>
                </a:solidFill>
              </a:rPr>
              <a:t>LAURENE POWELL JOBS   </a:t>
            </a:r>
            <a:r>
              <a:rPr lang="hu-HU" sz="2800" dirty="0">
                <a:latin typeface="Gotham Narrow Black" pitchFamily="50" charset="0"/>
              </a:rPr>
              <a:t>$18.4 BILLION</a:t>
            </a:r>
            <a:br>
              <a:rPr lang="hu-HU" sz="2700" b="1" dirty="0">
                <a:solidFill>
                  <a:srgbClr val="4FCEE7"/>
                </a:solidFill>
              </a:rPr>
            </a:br>
            <a:r>
              <a:rPr lang="hu-HU" sz="2700" b="1" dirty="0">
                <a:solidFill>
                  <a:srgbClr val="4FCEE7"/>
                </a:solidFill>
              </a:rPr>
              <a:t>&amp; FAMILY</a:t>
            </a:r>
            <a:br>
              <a:rPr lang="hu-HU" dirty="0">
                <a:latin typeface="Gotham Narrow Black" pitchFamily="50" charset="0"/>
              </a:rPr>
            </a:b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Laurene</a:t>
            </a:r>
            <a:r>
              <a:rPr lang="en-US" dirty="0"/>
              <a:t> Powell Jobs inherited billions of dollars of stock in Apple and Disney from her late husband, Apple cofounder Steve Jobs.</a:t>
            </a:r>
          </a:p>
          <a:p>
            <a:r>
              <a:rPr lang="en-US" dirty="0"/>
              <a:t>In 2017, she bought a minority stake in the parent of the NBA's Washington Wizards and the NHL's Washington Capitals.</a:t>
            </a:r>
          </a:p>
          <a:p>
            <a:r>
              <a:rPr lang="en-US" dirty="0"/>
              <a:t>She's also purchased stakes in several media outlets, including a majority of The Atlantic magazine and all of California Sunday and Popup Magazine.</a:t>
            </a:r>
          </a:p>
          <a:p>
            <a:r>
              <a:rPr lang="en-US" dirty="0"/>
              <a:t>She has been putting her fortune to work through Emerson Collective, a hybrid investment, social impact and philanthropic firm she founded in 2004.</a:t>
            </a:r>
          </a:p>
          <a:p>
            <a:r>
              <a:rPr lang="en-US" dirty="0"/>
              <a:t>She launched the Emerson Collective Foundation during the second half of 2016 with a gift of $1.2 billion, much of it in Disney shares.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367" y="804517"/>
            <a:ext cx="1431691" cy="995165"/>
          </a:xfrm>
          <a:prstGeom prst="rect">
            <a:avLst/>
          </a:prstGeom>
        </p:spPr>
      </p:pic>
      <p:pic>
        <p:nvPicPr>
          <p:cNvPr id="8" name="Picture 4" descr="Laurene Powell Jobs talks philanthropy &amp; Steve Jobs in rare interview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15" y="-3640"/>
            <a:ext cx="1312338" cy="179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B71E42"/>
                </a:solidFill>
              </a:rPr>
              <a:t>7.</a:t>
            </a:r>
            <a:br>
              <a:rPr lang="hu-HU" dirty="0">
                <a:solidFill>
                  <a:srgbClr val="4FCEE7"/>
                </a:solidFill>
              </a:rPr>
            </a:br>
            <a:r>
              <a:rPr lang="hu-HU" sz="3100" b="1" dirty="0">
                <a:solidFill>
                  <a:srgbClr val="4FCEE7"/>
                </a:solidFill>
              </a:rPr>
              <a:t>SUSANNE KLATTEN   </a:t>
            </a:r>
            <a:r>
              <a:rPr lang="hu-HU" dirty="0">
                <a:latin typeface="Gotham Narrow Black" pitchFamily="50" charset="0"/>
              </a:rPr>
              <a:t>$19.7 BILLION</a:t>
            </a:r>
            <a:br>
              <a:rPr lang="hu-HU" dirty="0"/>
            </a:br>
            <a:r>
              <a:rPr lang="hu-HU" b="1" dirty="0">
                <a:solidFill>
                  <a:srgbClr val="4FCEE7"/>
                </a:solidFill>
              </a:rPr>
              <a:t> 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Susanne </a:t>
            </a:r>
            <a:r>
              <a:rPr lang="en-US" dirty="0" err="1"/>
              <a:t>Klatten</a:t>
            </a:r>
            <a:r>
              <a:rPr lang="en-US" dirty="0"/>
              <a:t> owns 19.2% of automaker BMW; her brother, Stefan </a:t>
            </a:r>
            <a:r>
              <a:rPr lang="en-US" dirty="0" err="1"/>
              <a:t>Quandt</a:t>
            </a:r>
            <a:r>
              <a:rPr lang="en-US" dirty="0"/>
              <a:t>, owns 23.7%.</a:t>
            </a:r>
          </a:p>
          <a:p>
            <a:r>
              <a:rPr lang="en-US" dirty="0"/>
              <a:t>Their late mother, Johanna, was the third wife of legendary industrialist Herbert </a:t>
            </a:r>
            <a:r>
              <a:rPr lang="en-US" dirty="0" err="1"/>
              <a:t>Quandt</a:t>
            </a:r>
            <a:r>
              <a:rPr lang="en-US" dirty="0"/>
              <a:t>, who guided BMW to preeminence in the luxury market.</a:t>
            </a:r>
          </a:p>
          <a:p>
            <a:r>
              <a:rPr lang="en-US" dirty="0"/>
              <a:t>An economist with an M.B.A., </a:t>
            </a:r>
            <a:r>
              <a:rPr lang="en-US" dirty="0" err="1"/>
              <a:t>Klatten</a:t>
            </a:r>
            <a:r>
              <a:rPr lang="en-US" dirty="0"/>
              <a:t> helped transform her grandfather's </a:t>
            </a:r>
            <a:r>
              <a:rPr lang="en-US" dirty="0" err="1"/>
              <a:t>Altana</a:t>
            </a:r>
            <a:r>
              <a:rPr lang="en-US" dirty="0"/>
              <a:t> AG into a world-class pharmaceutical/specialty chemical corporation.</a:t>
            </a:r>
          </a:p>
          <a:p>
            <a:r>
              <a:rPr lang="en-US" dirty="0" err="1"/>
              <a:t>Klatten</a:t>
            </a:r>
            <a:r>
              <a:rPr lang="en-US" dirty="0"/>
              <a:t> is the sole owner and deputy chairman of </a:t>
            </a:r>
            <a:r>
              <a:rPr lang="en-US" dirty="0" err="1"/>
              <a:t>Altana</a:t>
            </a:r>
            <a:r>
              <a:rPr lang="en-US" dirty="0"/>
              <a:t>, which pulls in more than $2.5 billion in annual sales.</a:t>
            </a:r>
          </a:p>
          <a:p>
            <a:r>
              <a:rPr lang="en-US" dirty="0"/>
              <a:t>She also holds stakes in wind power outfit </a:t>
            </a:r>
            <a:r>
              <a:rPr lang="en-US" dirty="0" err="1"/>
              <a:t>Nordex</a:t>
            </a:r>
            <a:r>
              <a:rPr lang="en-US" dirty="0"/>
              <a:t> AG and carbon and graphite producer SGL Group.</a:t>
            </a:r>
          </a:p>
          <a:p>
            <a:endParaRPr lang="hu-HU" dirty="0"/>
          </a:p>
        </p:txBody>
      </p:sp>
      <p:pic>
        <p:nvPicPr>
          <p:cNvPr id="11" name="Picture 4" descr="Flag of Germany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01" y="1105591"/>
            <a:ext cx="1177740" cy="66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usanne Klatten Net Worth | Celebrity Net Wo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15" y="-3640"/>
            <a:ext cx="1312338" cy="179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02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B71E42"/>
                </a:solidFill>
              </a:rPr>
              <a:t>6.</a:t>
            </a:r>
            <a:br>
              <a:rPr lang="hu-HU" dirty="0">
                <a:solidFill>
                  <a:srgbClr val="4FCEE7"/>
                </a:solidFill>
              </a:rPr>
            </a:br>
            <a:r>
              <a:rPr lang="hu-HU" sz="2700" b="1" dirty="0">
                <a:solidFill>
                  <a:srgbClr val="4FCEE7"/>
                </a:solidFill>
              </a:rPr>
              <a:t>YANG HUIYAN &amp; FAMILY   </a:t>
            </a:r>
            <a:r>
              <a:rPr lang="hu-HU" sz="3100" dirty="0">
                <a:latin typeface="Gotham Narrow Black" pitchFamily="50" charset="0"/>
              </a:rPr>
              <a:t>$25.3 BILLION</a:t>
            </a:r>
            <a:br>
              <a:rPr lang="hu-HU" dirty="0">
                <a:latin typeface="Gotham Narrow Black" pitchFamily="50" charset="0"/>
              </a:rPr>
            </a:br>
            <a:r>
              <a:rPr lang="hu-HU" b="1" dirty="0"/>
              <a:t> 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Yang </a:t>
            </a:r>
            <a:r>
              <a:rPr lang="en-US" dirty="0" err="1"/>
              <a:t>Huiyan</a:t>
            </a:r>
            <a:r>
              <a:rPr lang="en-US" dirty="0"/>
              <a:t> owns 57% of real estate developer Country Garden Holdings, a stake largely transferred to her by her father Yeung Kwok Keung in 2007.</a:t>
            </a:r>
          </a:p>
          <a:p>
            <a:r>
              <a:rPr lang="en-US" dirty="0"/>
              <a:t>Yang's younger sister </a:t>
            </a:r>
            <a:r>
              <a:rPr lang="en-US" dirty="0" err="1"/>
              <a:t>Ziyang</a:t>
            </a:r>
            <a:r>
              <a:rPr lang="en-US" dirty="0"/>
              <a:t> also sits on Country Garden's board.</a:t>
            </a:r>
          </a:p>
          <a:p>
            <a:r>
              <a:rPr lang="en-US" dirty="0"/>
              <a:t>Yang chairs Bright Scholar Education Holdings, a Chinese education company that went public on the New York Stock Exchange in 2007.</a:t>
            </a:r>
          </a:p>
          <a:p>
            <a:r>
              <a:rPr lang="en-US" dirty="0"/>
              <a:t>Yang's aunt, Yang </a:t>
            </a:r>
            <a:r>
              <a:rPr lang="en-US" dirty="0" err="1"/>
              <a:t>Meirong</a:t>
            </a:r>
            <a:r>
              <a:rPr lang="en-US" dirty="0"/>
              <a:t>, holds a stake in Bright Scholar and was a member of the 2017 Forbes China Rich List.</a:t>
            </a:r>
          </a:p>
          <a:p>
            <a:r>
              <a:rPr lang="en-US" dirty="0"/>
              <a:t>Yang holds a degree from Ohio State University.</a:t>
            </a:r>
          </a:p>
          <a:p>
            <a:endParaRPr lang="hu-HU" dirty="0"/>
          </a:p>
        </p:txBody>
      </p:sp>
      <p:pic>
        <p:nvPicPr>
          <p:cNvPr id="4" name="Picture 6" descr="How China added another 1.4 Billion Low-Cost Offshore Worker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31" y="1127989"/>
            <a:ext cx="1177740" cy="66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ountry Garden's Yang Huiyan named China's richest woma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15" y="-1024"/>
            <a:ext cx="1312338" cy="179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82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100" dirty="0">
                <a:solidFill>
                  <a:srgbClr val="B71E42"/>
                </a:solidFill>
              </a:rPr>
              <a:t>5.</a:t>
            </a:r>
            <a:br>
              <a:rPr lang="hu-HU" sz="3100" dirty="0">
                <a:solidFill>
                  <a:srgbClr val="4FCEE7"/>
                </a:solidFill>
              </a:rPr>
            </a:br>
            <a:r>
              <a:rPr lang="hu-HU" sz="3100" b="1" dirty="0">
                <a:solidFill>
                  <a:srgbClr val="4FCEE7"/>
                </a:solidFill>
              </a:rPr>
              <a:t>JACQUELINE MARS   </a:t>
            </a:r>
            <a:r>
              <a:rPr lang="hu-HU" b="1" dirty="0">
                <a:latin typeface="Gotham Narrow Black" pitchFamily="50" charset="0"/>
              </a:rPr>
              <a:t>$27.7 Billion</a:t>
            </a:r>
            <a:r>
              <a:rPr lang="hu-HU" b="1" dirty="0"/>
              <a:t> 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Jacqueline Mars owns an estimated one third of Mars, the world's largest </a:t>
            </a:r>
            <a:r>
              <a:rPr lang="en-US" dirty="0" err="1"/>
              <a:t>candymaker</a:t>
            </a:r>
            <a:r>
              <a:rPr lang="en-US" dirty="0"/>
              <a:t>, founded by her grandfather.</a:t>
            </a:r>
          </a:p>
          <a:p>
            <a:r>
              <a:rPr lang="en-US" dirty="0"/>
              <a:t>She worked for the company for nearly 20 years and served on the board until 2016.</a:t>
            </a:r>
          </a:p>
          <a:p>
            <a:r>
              <a:rPr lang="en-US" dirty="0"/>
              <a:t>Her son Stephen Badger is chairman of Mars' board of directors.</a:t>
            </a:r>
          </a:p>
          <a:p>
            <a:r>
              <a:rPr lang="en-US" dirty="0"/>
              <a:t>A well-known philanthropist, she serves on six boards including at the Smithsonian and the National Archives.</a:t>
            </a:r>
          </a:p>
          <a:p>
            <a:r>
              <a:rPr lang="en-US" dirty="0"/>
              <a:t>Her brother John owns an estimated third of Mars; her late brother Forrest Jr's. four daughters own the rest.</a:t>
            </a:r>
          </a:p>
        </p:txBody>
      </p:sp>
      <p:pic>
        <p:nvPicPr>
          <p:cNvPr id="5" name="Picture 2" descr="Close-up Flag of Usa Ripples című (100% jogdíjmentes) stockvideó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31" y="1126952"/>
            <a:ext cx="1177740" cy="66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thumbor.forbes.com/thumbor/fit-in/416x416/filters%3Aformat%28jpg%29/https%3A%2F%2Fspecials-images.forbesimg.com%2Fimageserve%2F5d8bd63218444200084e8868%2F0x0.jpg%3Fbackground%3D000000%26cropX1%3D1671%26cropX2%3D2304%26cropY1%3D571%26cropY2%3D12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14" y="-4008"/>
            <a:ext cx="1312338" cy="17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87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B71E42"/>
                </a:solidFill>
              </a:rPr>
              <a:t>4.</a:t>
            </a:r>
            <a:br>
              <a:rPr lang="hu-HU" dirty="0"/>
            </a:br>
            <a:r>
              <a:rPr lang="hu-HU" sz="3100" b="1" dirty="0">
                <a:solidFill>
                  <a:srgbClr val="4FCEE7"/>
                </a:solidFill>
              </a:rPr>
              <a:t>MACKENZIE BEZOS   </a:t>
            </a:r>
            <a:r>
              <a:rPr lang="hu-HU" b="1" dirty="0">
                <a:latin typeface="Gotham Narrow Black" pitchFamily="50" charset="0"/>
              </a:rPr>
              <a:t>$46.6 </a:t>
            </a:r>
            <a:r>
              <a:rPr lang="hu-HU" b="1" dirty="0" err="1">
                <a:latin typeface="Gotham Narrow Black" pitchFamily="50" charset="0"/>
              </a:rPr>
              <a:t>billion</a:t>
            </a:r>
            <a:r>
              <a:rPr lang="hu-HU" b="1" dirty="0">
                <a:solidFill>
                  <a:srgbClr val="4FCEE7"/>
                </a:solidFill>
              </a:rPr>
              <a:t> 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MacKenzie</a:t>
            </a:r>
            <a:r>
              <a:rPr lang="en-US" dirty="0"/>
              <a:t> Bezos is the ex-wife of Amazon founder Jeff Bezos, to whom she was married for 25 years. They divorced in mid 2019.</a:t>
            </a:r>
          </a:p>
          <a:p>
            <a:r>
              <a:rPr lang="en-US" dirty="0"/>
              <a:t>As part of the divorce settlement, Jeff transferred 25% of his Amazon stake to </a:t>
            </a:r>
            <a:r>
              <a:rPr lang="en-US" dirty="0" err="1"/>
              <a:t>MacKenzie</a:t>
            </a:r>
            <a:r>
              <a:rPr lang="en-US" dirty="0"/>
              <a:t>, which was 4% of the company.</a:t>
            </a:r>
          </a:p>
          <a:p>
            <a:r>
              <a:rPr lang="en-US" dirty="0"/>
              <a:t>In May 2019, shortly after she announced the terms of the divorce on Twitter, she signed the Giving Pledge.</a:t>
            </a:r>
          </a:p>
          <a:p>
            <a:r>
              <a:rPr lang="en-US" dirty="0" err="1"/>
              <a:t>MacKenzie</a:t>
            </a:r>
            <a:r>
              <a:rPr lang="en-US" dirty="0"/>
              <a:t> and Jeff met in 1992 when they both worked at hedge fund D.E. Shaw. They married the next year and moved to Seattle in 1994.</a:t>
            </a:r>
          </a:p>
          <a:p>
            <a:r>
              <a:rPr lang="en-US" dirty="0"/>
              <a:t>Bezos, who has published two novels, was a student of author Toni Morrison at Princeton and worked as a research assistant for her.</a:t>
            </a:r>
          </a:p>
          <a:p>
            <a:r>
              <a:rPr lang="en-US" dirty="0"/>
              <a:t>In 2014, she founded Bystander Revolution, an anti-bullying </a:t>
            </a:r>
            <a:r>
              <a:rPr lang="en-US" dirty="0" err="1"/>
              <a:t>organizatio</a:t>
            </a:r>
            <a:r>
              <a:rPr lang="hu-HU" dirty="0"/>
              <a:t>n.</a:t>
            </a:r>
            <a:endParaRPr lang="en-US" dirty="0"/>
          </a:p>
          <a:p>
            <a:endParaRPr lang="hu-HU" dirty="0"/>
          </a:p>
        </p:txBody>
      </p:sp>
      <p:pic>
        <p:nvPicPr>
          <p:cNvPr id="4" name="Picture 2" descr="Close-up Flag of Usa Ripples című (100% jogdíjmentes) stockvideó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31" y="1126952"/>
            <a:ext cx="1177740" cy="66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thumbor.forbes.com/thumbor/fit-in/416x416/filters%3Aformat%28jpg%29/https%3A%2F%2Fspecials-images.forbesimg.com%2Fimageserve%2F5d8baee56de3150009a517ee%2F0x0.jpg%3Fbackground%3D000000%26cropX1%3D2162%26cropX2%3D3921%26cropY1%3D218%26cropY2%3D19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12" y="0"/>
            <a:ext cx="1312339" cy="179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02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     </a:t>
            </a:r>
            <a:r>
              <a:rPr lang="hu-HU" dirty="0">
                <a:solidFill>
                  <a:srgbClr val="B71E42"/>
                </a:solidFill>
              </a:rPr>
              <a:t>  3.</a:t>
            </a:r>
            <a:br>
              <a:rPr lang="hu-HU" dirty="0"/>
            </a:br>
            <a:r>
              <a:rPr lang="hu-HU" sz="3100" dirty="0"/>
              <a:t>             </a:t>
            </a:r>
            <a:r>
              <a:rPr lang="hu-HU" sz="2200" b="1" dirty="0">
                <a:solidFill>
                  <a:srgbClr val="4FCEE7"/>
                </a:solidFill>
              </a:rPr>
              <a:t>JULIA KOCH &amp; FAMILY   </a:t>
            </a:r>
            <a:r>
              <a:rPr lang="hu-HU" sz="2700" b="1" dirty="0">
                <a:latin typeface="Gotham Narrow Black" pitchFamily="50" charset="0"/>
              </a:rPr>
              <a:t>$47.5 Billion</a:t>
            </a:r>
            <a:br>
              <a:rPr lang="hu-HU" sz="2700" dirty="0">
                <a:latin typeface="Gotham Narrow Black" pitchFamily="50" charset="0"/>
              </a:rPr>
            </a:br>
            <a:endParaRPr lang="hu-HU" sz="2700" dirty="0">
              <a:latin typeface="Gotham Narrow Black" pitchFamily="50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Julia Koch and her three children inherited a 42% stake in Koch Industries from her husband, David, who died in August 2019 at age 79.</a:t>
            </a:r>
          </a:p>
          <a:p>
            <a:r>
              <a:rPr lang="en-US" dirty="0"/>
              <a:t>An Iowa native, Koch moved to New York City in the 1980s and worked as an assistant to fashion designer Adolfo.</a:t>
            </a:r>
          </a:p>
          <a:p>
            <a:r>
              <a:rPr lang="en-US" dirty="0"/>
              <a:t>She worked with many of his high-profile clients, including First Lady Nancy Reagan.</a:t>
            </a:r>
          </a:p>
          <a:p>
            <a:r>
              <a:rPr lang="en-US" dirty="0"/>
              <a:t>Julia met David via a blind date in 1991; they ran into each other again six months later, began dating and got married in 1996.</a:t>
            </a:r>
          </a:p>
          <a:p>
            <a:r>
              <a:rPr lang="en-US" dirty="0"/>
              <a:t>With her husband, she has donated $10 million to Mount Sinai Medical Center and $10 million to Stanford's Children's Hospital to study food allergies.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496"/>
            <a:ext cx="2782229" cy="1068376"/>
          </a:xfrm>
          <a:prstGeom prst="rect">
            <a:avLst/>
          </a:prstGeom>
        </p:spPr>
      </p:pic>
      <p:pic>
        <p:nvPicPr>
          <p:cNvPr id="6" name="Picture 2" descr="Close-up Flag of Usa Ripples című (100% jogdíjmentes) stockvideó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21" y="1126952"/>
            <a:ext cx="1177740" cy="66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thumbor.forbes.com/thumbor/fit-in/416x416/filters%3Aformat%28jpg%29/https%3A%2F%2Fspecials-images.forbesimg.com%2Fimageserve%2F5e7bbaaa10380d0006fc154e%2F0x0.jpg%3Fbackground%3D000000%26cropX1%3D0%26cropX2%3D5196%26cropY1%3D0%26cropY2%3D51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12" y="0"/>
            <a:ext cx="1312339" cy="179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6567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78</TotalTime>
  <Words>1241</Words>
  <Application>Microsoft Office PowerPoint</Application>
  <PresentationFormat>Szélesvásznú</PresentationFormat>
  <Paragraphs>69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Gotham Narrow Black</vt:lpstr>
      <vt:lpstr>Gallery</vt:lpstr>
      <vt:lpstr>The richest women in the world</vt:lpstr>
      <vt:lpstr>10. GINA RINEHART   $13.1 BILLION  </vt:lpstr>
      <vt:lpstr>9. ZHONG HUIJUAN   $14.6 BILLION  </vt:lpstr>
      <vt:lpstr>8. LAURENE POWELL JOBS   $18.4 BILLION &amp; FAMILY  </vt:lpstr>
      <vt:lpstr>7. SUSANNE KLATTEN   $19.7 BILLION   </vt:lpstr>
      <vt:lpstr>6. YANG HUIYAN &amp; FAMILY   $25.3 BILLION   </vt:lpstr>
      <vt:lpstr>5. JACQUELINE MARS   $27.7 Billion  </vt:lpstr>
      <vt:lpstr>4. MACKENZIE BEZOS   $46.6 billion  </vt:lpstr>
      <vt:lpstr>       3.              JULIA KOCH &amp; FAMILY   $47.5 Billion </vt:lpstr>
      <vt:lpstr>2.</vt:lpstr>
      <vt:lpstr>FRANCOISE BETTENCOURT MEYERS &amp; FAMILY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richest women in the world</dc:title>
  <dc:creator>PC</dc:creator>
  <cp:lastModifiedBy>JakabM@sulid.hu</cp:lastModifiedBy>
  <cp:revision>13</cp:revision>
  <dcterms:created xsi:type="dcterms:W3CDTF">2020-04-30T15:15:44Z</dcterms:created>
  <dcterms:modified xsi:type="dcterms:W3CDTF">2020-05-23T11:51:54Z</dcterms:modified>
</cp:coreProperties>
</file>